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presProps.xml" ContentType="application/vnd.openxmlformats-officedocument.presentationml.presProps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D85B75D-4C26-4C3A-A892-7B4DB143ACEB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ADA478C-733A-44EE-95B6-6F6D690DA2A5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A39654F-735A-488F-9BE5-A089F7A99140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70F8A1A-E668-4131-87C6-FEA723EBAC73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35FD06D-E40F-49D8-83C4-2BA6C6F22F57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2F4C12F-B3C5-43B9-B19F-3D02638F42B3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E070D3F-1E84-4623-9AC2-F5E579085117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528534C-BFC5-4FA0-9BF8-20583AD9CAE8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1DC1FBB-3437-43F7-9E7C-ACB813D11935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0B2F4DE-A804-49B4-8550-7B6FDC1D821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EF72FC7-35CA-4D0D-8F72-F5B8C1E8DF6A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" name="Rectangle 2"/>
          <p:cNvSpPr/>
          <p:nvPr/>
        </p:nvSpPr>
        <p:spPr>
          <a:xfrm>
            <a:off x="0" y="0"/>
            <a:ext cx="164160" cy="685764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" name="TextBox 4"/>
          <p:cNvSpPr/>
          <p:nvPr/>
        </p:nvSpPr>
        <p:spPr>
          <a:xfrm>
            <a:off x="822960" y="1920240"/>
            <a:ext cx="1051524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44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Moko Industries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Box 5"/>
          <p:cNvSpPr/>
          <p:nvPr/>
        </p:nvSpPr>
        <p:spPr>
          <a:xfrm>
            <a:off x="822960" y="2880360"/>
            <a:ext cx="9143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Box 6"/>
          <p:cNvSpPr/>
          <p:nvPr/>
        </p:nvSpPr>
        <p:spPr>
          <a:xfrm>
            <a:off x="822960" y="3337560"/>
            <a:ext cx="91436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One software brain — tracks today, Scorpio quadruped tomorrow,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drones later. Same base. Same autonomy stack.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Rounded Rectangle 7"/>
          <p:cNvSpPr/>
          <p:nvPr/>
        </p:nvSpPr>
        <p:spPr>
          <a:xfrm>
            <a:off x="822960" y="4343400"/>
            <a:ext cx="10240920" cy="123408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7" name="TextBox 8"/>
          <p:cNvSpPr/>
          <p:nvPr/>
        </p:nvSpPr>
        <p:spPr>
          <a:xfrm>
            <a:off x="1051560" y="4526280"/>
            <a:ext cx="2194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RAISE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Box 9"/>
          <p:cNvSpPr/>
          <p:nvPr/>
        </p:nvSpPr>
        <p:spPr>
          <a:xfrm>
            <a:off x="1051560" y="4892040"/>
            <a:ext cx="21942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6M CZK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TextBox 10"/>
          <p:cNvSpPr/>
          <p:nvPr/>
        </p:nvSpPr>
        <p:spPr>
          <a:xfrm>
            <a:off x="3566160" y="4526280"/>
            <a:ext cx="2194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STAGE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Box 11"/>
          <p:cNvSpPr/>
          <p:nvPr/>
        </p:nvSpPr>
        <p:spPr>
          <a:xfrm>
            <a:off x="3566160" y="4892040"/>
            <a:ext cx="21942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Pre-Seed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Box 12"/>
          <p:cNvSpPr/>
          <p:nvPr/>
        </p:nvSpPr>
        <p:spPr>
          <a:xfrm>
            <a:off x="6080760" y="4526280"/>
            <a:ext cx="2194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RUNWAY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Box 13"/>
          <p:cNvSpPr/>
          <p:nvPr/>
        </p:nvSpPr>
        <p:spPr>
          <a:xfrm>
            <a:off x="6080760" y="4892040"/>
            <a:ext cx="21942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18 months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Box 14"/>
          <p:cNvSpPr/>
          <p:nvPr/>
        </p:nvSpPr>
        <p:spPr>
          <a:xfrm>
            <a:off x="8595360" y="4526280"/>
            <a:ext cx="2194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FOCUS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Box 15"/>
          <p:cNvSpPr/>
          <p:nvPr/>
        </p:nvSpPr>
        <p:spPr>
          <a:xfrm>
            <a:off x="8595360" y="4892040"/>
            <a:ext cx="21942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Software validation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Box 16"/>
          <p:cNvSpPr/>
          <p:nvPr/>
        </p:nvSpPr>
        <p:spPr>
          <a:xfrm>
            <a:off x="822960" y="5852160"/>
            <a:ext cx="9143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Confidential  ·  Moko Industries  ·  Investor Deck  ·  2026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8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The Problem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The world needs robots in many places — but every robot still ships with its own brain.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Rounded Rectangle 5"/>
          <p:cNvSpPr/>
          <p:nvPr/>
        </p:nvSpPr>
        <p:spPr>
          <a:xfrm>
            <a:off x="502920" y="1417320"/>
            <a:ext cx="3611520" cy="4114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1" name="TextBox 6"/>
          <p:cNvSpPr/>
          <p:nvPr/>
        </p:nvSpPr>
        <p:spPr>
          <a:xfrm>
            <a:off x="777240" y="1691640"/>
            <a:ext cx="3062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01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Box 7"/>
          <p:cNvSpPr/>
          <p:nvPr/>
        </p:nvSpPr>
        <p:spPr>
          <a:xfrm>
            <a:off x="777240" y="2240280"/>
            <a:ext cx="3062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Dangerous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Box 8"/>
          <p:cNvSpPr/>
          <p:nvPr/>
        </p:nvSpPr>
        <p:spPr>
          <a:xfrm>
            <a:off x="777240" y="2880360"/>
            <a:ext cx="3062880" cy="219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Disasters, collapsed structures, hazardous sites — humans are still sent first where machines should go.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Rounded Rectangle 9"/>
          <p:cNvSpPr/>
          <p:nvPr/>
        </p:nvSpPr>
        <p:spPr>
          <a:xfrm>
            <a:off x="4297680" y="1417320"/>
            <a:ext cx="3611520" cy="4114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TextBox 10"/>
          <p:cNvSpPr/>
          <p:nvPr/>
        </p:nvSpPr>
        <p:spPr>
          <a:xfrm>
            <a:off x="4572000" y="1691640"/>
            <a:ext cx="3062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02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Box 11"/>
          <p:cNvSpPr/>
          <p:nvPr/>
        </p:nvSpPr>
        <p:spPr>
          <a:xfrm>
            <a:off x="4572000" y="2240280"/>
            <a:ext cx="3062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Fragmented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Box 12"/>
          <p:cNvSpPr/>
          <p:nvPr/>
        </p:nvSpPr>
        <p:spPr>
          <a:xfrm>
            <a:off x="4572000" y="2880360"/>
            <a:ext cx="3062880" cy="219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Tracks, quadrupeds and drones each need custom software, ops tools and training — no shared platform.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Rounded Rectangle 13"/>
          <p:cNvSpPr/>
          <p:nvPr/>
        </p:nvSpPr>
        <p:spPr>
          <a:xfrm>
            <a:off x="8092440" y="1417320"/>
            <a:ext cx="3611520" cy="4114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9" name="TextBox 14"/>
          <p:cNvSpPr/>
          <p:nvPr/>
        </p:nvSpPr>
        <p:spPr>
          <a:xfrm>
            <a:off x="8366760" y="1691640"/>
            <a:ext cx="3062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03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Box 15"/>
          <p:cNvSpPr/>
          <p:nvPr/>
        </p:nvSpPr>
        <p:spPr>
          <a:xfrm>
            <a:off x="8366760" y="2240280"/>
            <a:ext cx="3062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Under-deployed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Box 16"/>
          <p:cNvSpPr/>
          <p:nvPr/>
        </p:nvSpPr>
        <p:spPr>
          <a:xfrm>
            <a:off x="8366760" y="2880360"/>
            <a:ext cx="3062880" cy="219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Capable hardware exists, but autonomy and fleet control are not portable across missions or form factors.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Box 17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Box 18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02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Rectangle 19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6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7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Our Vision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One brain. Many robots. Many missions.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Box 5"/>
          <p:cNvSpPr/>
          <p:nvPr/>
        </p:nvSpPr>
        <p:spPr>
          <a:xfrm>
            <a:off x="731520" y="1463040"/>
            <a:ext cx="10515240" cy="219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lang="en-US" sz="17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7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Build the autonomy &amp; operations software first — hardware is how we prove it in the real world.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lang="en-US" sz="17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7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Same core stack across tracked validation, Scorpio quadruped and future aerial platforms.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lang="en-US" sz="17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7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Core mission loop: Explore → Map → Detect → Return → Report.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400"/>
              </a:spcAft>
            </a:pPr>
            <a:r>
              <a:rPr lang="en-US" sz="17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7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Offline-first — missions run when connectivity does not.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Rounded Rectangle 6"/>
          <p:cNvSpPr/>
          <p:nvPr/>
        </p:nvSpPr>
        <p:spPr>
          <a:xfrm>
            <a:off x="640080" y="4206240"/>
            <a:ext cx="2011320" cy="137124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1" name="TextBox 7"/>
          <p:cNvSpPr/>
          <p:nvPr/>
        </p:nvSpPr>
        <p:spPr>
          <a:xfrm>
            <a:off x="640080" y="4434840"/>
            <a:ext cx="20113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Box 8"/>
          <p:cNvSpPr/>
          <p:nvPr/>
        </p:nvSpPr>
        <p:spPr>
          <a:xfrm>
            <a:off x="640080" y="4800600"/>
            <a:ext cx="20113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Explore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Box 9"/>
          <p:cNvSpPr/>
          <p:nvPr/>
        </p:nvSpPr>
        <p:spPr>
          <a:xfrm>
            <a:off x="2423160" y="4663440"/>
            <a:ext cx="456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→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Rounded Rectangle 10"/>
          <p:cNvSpPr/>
          <p:nvPr/>
        </p:nvSpPr>
        <p:spPr>
          <a:xfrm>
            <a:off x="2880360" y="4206240"/>
            <a:ext cx="2011320" cy="137124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5" name="TextBox 11"/>
          <p:cNvSpPr/>
          <p:nvPr/>
        </p:nvSpPr>
        <p:spPr>
          <a:xfrm>
            <a:off x="2880360" y="4434840"/>
            <a:ext cx="20113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Box 12"/>
          <p:cNvSpPr/>
          <p:nvPr/>
        </p:nvSpPr>
        <p:spPr>
          <a:xfrm>
            <a:off x="2880360" y="4800600"/>
            <a:ext cx="20113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Map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Box 13"/>
          <p:cNvSpPr/>
          <p:nvPr/>
        </p:nvSpPr>
        <p:spPr>
          <a:xfrm>
            <a:off x="4663440" y="4663440"/>
            <a:ext cx="456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→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Rounded Rectangle 14"/>
          <p:cNvSpPr/>
          <p:nvPr/>
        </p:nvSpPr>
        <p:spPr>
          <a:xfrm>
            <a:off x="5120640" y="4206240"/>
            <a:ext cx="2011320" cy="137124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9" name="TextBox 15"/>
          <p:cNvSpPr/>
          <p:nvPr/>
        </p:nvSpPr>
        <p:spPr>
          <a:xfrm>
            <a:off x="5120640" y="4434840"/>
            <a:ext cx="20113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Box 16"/>
          <p:cNvSpPr/>
          <p:nvPr/>
        </p:nvSpPr>
        <p:spPr>
          <a:xfrm>
            <a:off x="5120640" y="4800600"/>
            <a:ext cx="20113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Detect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Box 17"/>
          <p:cNvSpPr/>
          <p:nvPr/>
        </p:nvSpPr>
        <p:spPr>
          <a:xfrm>
            <a:off x="6903720" y="4663440"/>
            <a:ext cx="456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→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Rounded Rectangle 18"/>
          <p:cNvSpPr/>
          <p:nvPr/>
        </p:nvSpPr>
        <p:spPr>
          <a:xfrm>
            <a:off x="7360920" y="4206240"/>
            <a:ext cx="2011320" cy="137124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3" name="TextBox 19"/>
          <p:cNvSpPr/>
          <p:nvPr/>
        </p:nvSpPr>
        <p:spPr>
          <a:xfrm>
            <a:off x="7360920" y="4434840"/>
            <a:ext cx="20113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Box 20"/>
          <p:cNvSpPr/>
          <p:nvPr/>
        </p:nvSpPr>
        <p:spPr>
          <a:xfrm>
            <a:off x="7360920" y="4800600"/>
            <a:ext cx="20113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Return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Box 21"/>
          <p:cNvSpPr/>
          <p:nvPr/>
        </p:nvSpPr>
        <p:spPr>
          <a:xfrm>
            <a:off x="9144000" y="4663440"/>
            <a:ext cx="456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→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Rounded Rectangle 22"/>
          <p:cNvSpPr/>
          <p:nvPr/>
        </p:nvSpPr>
        <p:spPr>
          <a:xfrm>
            <a:off x="9601200" y="4206240"/>
            <a:ext cx="2011320" cy="137124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7" name="TextBox 23"/>
          <p:cNvSpPr/>
          <p:nvPr/>
        </p:nvSpPr>
        <p:spPr>
          <a:xfrm>
            <a:off x="9601200" y="4434840"/>
            <a:ext cx="20113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Box 24"/>
          <p:cNvSpPr/>
          <p:nvPr/>
        </p:nvSpPr>
        <p:spPr>
          <a:xfrm>
            <a:off x="9601200" y="4800600"/>
            <a:ext cx="20113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Report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Box 25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Box 26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03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Rectangle 27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3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4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Strategy: Software First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Gen. 1 validates the brain. Gen. 2 is the product platform.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Rounded Rectangle 5"/>
          <p:cNvSpPr/>
          <p:nvPr/>
        </p:nvSpPr>
        <p:spPr>
          <a:xfrm>
            <a:off x="502920" y="1371600"/>
            <a:ext cx="11155320" cy="1371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7" name="TextBox 6"/>
          <p:cNvSpPr/>
          <p:nvPr/>
        </p:nvSpPr>
        <p:spPr>
          <a:xfrm>
            <a:off x="777240" y="1600200"/>
            <a:ext cx="2925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01  GEN. 1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Box 7"/>
          <p:cNvSpPr/>
          <p:nvPr/>
        </p:nvSpPr>
        <p:spPr>
          <a:xfrm>
            <a:off x="3840480" y="1572840"/>
            <a:ext cx="7497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Software validation rig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Box 8"/>
          <p:cNvSpPr/>
          <p:nvPr/>
        </p:nvSpPr>
        <p:spPr>
          <a:xfrm>
            <a:off x="3840480" y="2011680"/>
            <a:ext cx="74977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Low-cost tracked robot — not the commercial product. ~5 units to prove autonomy, mapping, perception, offline missions and Operations Center integration in the field.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Rounded Rectangle 9"/>
          <p:cNvSpPr/>
          <p:nvPr/>
        </p:nvSpPr>
        <p:spPr>
          <a:xfrm>
            <a:off x="502920" y="2880360"/>
            <a:ext cx="11155320" cy="1371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1" name="TextBox 10"/>
          <p:cNvSpPr/>
          <p:nvPr/>
        </p:nvSpPr>
        <p:spPr>
          <a:xfrm>
            <a:off x="777240" y="3108960"/>
            <a:ext cx="2925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02  DATA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Box 11"/>
          <p:cNvSpPr/>
          <p:nvPr/>
        </p:nvSpPr>
        <p:spPr>
          <a:xfrm>
            <a:off x="3840480" y="3081600"/>
            <a:ext cx="7497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Real-world evidence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Box 12"/>
          <p:cNvSpPr/>
          <p:nvPr/>
        </p:nvSpPr>
        <p:spPr>
          <a:xfrm>
            <a:off x="3840480" y="3520440"/>
            <a:ext cx="74977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Deployments surface failure modes, mission requirements and operator workflows before committing major capital to Scorpio hardware.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Rounded Rectangle 13"/>
          <p:cNvSpPr/>
          <p:nvPr/>
        </p:nvSpPr>
        <p:spPr>
          <a:xfrm>
            <a:off x="502920" y="4389120"/>
            <a:ext cx="11155320" cy="1371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5" name="TextBox 14"/>
          <p:cNvSpPr/>
          <p:nvPr/>
        </p:nvSpPr>
        <p:spPr>
          <a:xfrm>
            <a:off x="777240" y="4617720"/>
            <a:ext cx="2925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03  GEN. 2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Box 15"/>
          <p:cNvSpPr/>
          <p:nvPr/>
        </p:nvSpPr>
        <p:spPr>
          <a:xfrm>
            <a:off x="3840480" y="4590360"/>
            <a:ext cx="7497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Scorpio platform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Box 16"/>
          <p:cNvSpPr/>
          <p:nvPr/>
        </p:nvSpPr>
        <p:spPr>
          <a:xfrm>
            <a:off x="3840480" y="5029200"/>
            <a:ext cx="74977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Quadruped on a shared base with interchangeable head modules — workshops, rescue/SAR and defense (future) on the same chassis and software.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Box 17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Box 18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04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Rectangle 19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2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3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Gen. 1 — Software Validation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The robot is a test bench — the software is the asset.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Box 5"/>
          <p:cNvSpPr/>
          <p:nvPr/>
        </p:nvSpPr>
        <p:spPr>
          <a:xfrm>
            <a:off x="640080" y="1417320"/>
            <a:ext cx="6583320" cy="347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lang="en-US" sz="16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Tracked hardware exists only to validate the autonomy stack in real environments.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lang="en-US" sz="16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Not mass production. Not the long-term product. Target: ~5 development units.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lang="en-US" sz="16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Proves: mapping, perception, offline missions, multi-robot ops and Operations Center end-to-end.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lang="en-US" sz="16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Gen. 2 Scorpio inherits a battle-tested brain — not a slide-deck architecture.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Rounded Rectangle 6"/>
          <p:cNvSpPr/>
          <p:nvPr/>
        </p:nvSpPr>
        <p:spPr>
          <a:xfrm>
            <a:off x="7589520" y="1417320"/>
            <a:ext cx="4023000" cy="127980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7" name="TextBox 7"/>
          <p:cNvSpPr/>
          <p:nvPr/>
        </p:nvSpPr>
        <p:spPr>
          <a:xfrm>
            <a:off x="7818120" y="1691640"/>
            <a:ext cx="36572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≤200k CZK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Box 8"/>
          <p:cNvSpPr/>
          <p:nvPr/>
        </p:nvSpPr>
        <p:spPr>
          <a:xfrm>
            <a:off x="7818120" y="2148840"/>
            <a:ext cx="3657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Max cost / test unit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Rounded Rectangle 9"/>
          <p:cNvSpPr/>
          <p:nvPr/>
        </p:nvSpPr>
        <p:spPr>
          <a:xfrm>
            <a:off x="7589520" y="2834640"/>
            <a:ext cx="4023000" cy="127980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0" name="TextBox 10"/>
          <p:cNvSpPr/>
          <p:nvPr/>
        </p:nvSpPr>
        <p:spPr>
          <a:xfrm>
            <a:off x="7818120" y="3108960"/>
            <a:ext cx="36572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~5 units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Box 11"/>
          <p:cNvSpPr/>
          <p:nvPr/>
        </p:nvSpPr>
        <p:spPr>
          <a:xfrm>
            <a:off x="7818120" y="3566160"/>
            <a:ext cx="3657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Validation fleet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Rounded Rectangle 12"/>
          <p:cNvSpPr/>
          <p:nvPr/>
        </p:nvSpPr>
        <p:spPr>
          <a:xfrm>
            <a:off x="7589520" y="4251960"/>
            <a:ext cx="4023000" cy="127980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3" name="TextBox 13"/>
          <p:cNvSpPr/>
          <p:nvPr/>
        </p:nvSpPr>
        <p:spPr>
          <a:xfrm>
            <a:off x="7818120" y="4526280"/>
            <a:ext cx="36572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Software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Box 14"/>
          <p:cNvSpPr/>
          <p:nvPr/>
        </p:nvSpPr>
        <p:spPr>
          <a:xfrm>
            <a:off x="7818120" y="4983480"/>
            <a:ext cx="3657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What we sell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Box 15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Box 16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05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Rectangle 17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9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0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Gen. 1 — Mission Loop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One autonomous cycle from deploy to report.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Rounded Rectangle 5"/>
          <p:cNvSpPr/>
          <p:nvPr/>
        </p:nvSpPr>
        <p:spPr>
          <a:xfrm>
            <a:off x="502920" y="1417320"/>
            <a:ext cx="3611520" cy="2011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3" name="TextBox 6"/>
          <p:cNvSpPr/>
          <p:nvPr/>
        </p:nvSpPr>
        <p:spPr>
          <a:xfrm>
            <a:off x="777240" y="1691640"/>
            <a:ext cx="3017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01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Box 7"/>
          <p:cNvSpPr/>
          <p:nvPr/>
        </p:nvSpPr>
        <p:spPr>
          <a:xfrm>
            <a:off x="777240" y="2057400"/>
            <a:ext cx="30171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Deploy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Box 8"/>
          <p:cNvSpPr/>
          <p:nvPr/>
        </p:nvSpPr>
        <p:spPr>
          <a:xfrm>
            <a:off x="777240" y="2560320"/>
            <a:ext cx="30171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Send robot into an unfamiliar environment.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Rounded Rectangle 9"/>
          <p:cNvSpPr/>
          <p:nvPr/>
        </p:nvSpPr>
        <p:spPr>
          <a:xfrm>
            <a:off x="4297680" y="1417320"/>
            <a:ext cx="3611520" cy="2011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7" name="TextBox 10"/>
          <p:cNvSpPr/>
          <p:nvPr/>
        </p:nvSpPr>
        <p:spPr>
          <a:xfrm>
            <a:off x="4572000" y="1691640"/>
            <a:ext cx="3017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Box 11"/>
          <p:cNvSpPr/>
          <p:nvPr/>
        </p:nvSpPr>
        <p:spPr>
          <a:xfrm>
            <a:off x="4572000" y="2057400"/>
            <a:ext cx="30171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Explore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Box 12"/>
          <p:cNvSpPr/>
          <p:nvPr/>
        </p:nvSpPr>
        <p:spPr>
          <a:xfrm>
            <a:off x="4572000" y="2560320"/>
            <a:ext cx="30171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Autonomously navigate and investigate.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Rounded Rectangle 13"/>
          <p:cNvSpPr/>
          <p:nvPr/>
        </p:nvSpPr>
        <p:spPr>
          <a:xfrm>
            <a:off x="8092440" y="1417320"/>
            <a:ext cx="3611520" cy="2011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1" name="TextBox 14"/>
          <p:cNvSpPr/>
          <p:nvPr/>
        </p:nvSpPr>
        <p:spPr>
          <a:xfrm>
            <a:off x="8366760" y="1691640"/>
            <a:ext cx="3017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03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Box 15"/>
          <p:cNvSpPr/>
          <p:nvPr/>
        </p:nvSpPr>
        <p:spPr>
          <a:xfrm>
            <a:off x="8366760" y="2057400"/>
            <a:ext cx="30171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Map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Box 16"/>
          <p:cNvSpPr/>
          <p:nvPr/>
        </p:nvSpPr>
        <p:spPr>
          <a:xfrm>
            <a:off x="8366760" y="2560320"/>
            <a:ext cx="30171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Build a digital representation of the site.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Rounded Rectangle 17"/>
          <p:cNvSpPr/>
          <p:nvPr/>
        </p:nvSpPr>
        <p:spPr>
          <a:xfrm>
            <a:off x="502920" y="3657600"/>
            <a:ext cx="3611520" cy="2011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5" name="TextBox 18"/>
          <p:cNvSpPr/>
          <p:nvPr/>
        </p:nvSpPr>
        <p:spPr>
          <a:xfrm>
            <a:off x="777240" y="3931920"/>
            <a:ext cx="3017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Box 19"/>
          <p:cNvSpPr/>
          <p:nvPr/>
        </p:nvSpPr>
        <p:spPr>
          <a:xfrm>
            <a:off x="777240" y="4297680"/>
            <a:ext cx="30171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Detect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Box 20"/>
          <p:cNvSpPr/>
          <p:nvPr/>
        </p:nvSpPr>
        <p:spPr>
          <a:xfrm>
            <a:off x="777240" y="4800600"/>
            <a:ext cx="30171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Identify objects, people or anomalies.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Rounded Rectangle 21"/>
          <p:cNvSpPr/>
          <p:nvPr/>
        </p:nvSpPr>
        <p:spPr>
          <a:xfrm>
            <a:off x="4297680" y="3657600"/>
            <a:ext cx="3611520" cy="2011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9" name="TextBox 22"/>
          <p:cNvSpPr/>
          <p:nvPr/>
        </p:nvSpPr>
        <p:spPr>
          <a:xfrm>
            <a:off x="4572000" y="3931920"/>
            <a:ext cx="3017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05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Box 23"/>
          <p:cNvSpPr/>
          <p:nvPr/>
        </p:nvSpPr>
        <p:spPr>
          <a:xfrm>
            <a:off x="4572000" y="4297680"/>
            <a:ext cx="30171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Return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Box 24"/>
          <p:cNvSpPr/>
          <p:nvPr/>
        </p:nvSpPr>
        <p:spPr>
          <a:xfrm>
            <a:off x="4572000" y="4800600"/>
            <a:ext cx="30171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Navigate back to start / docking.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Rounded Rectangle 25"/>
          <p:cNvSpPr/>
          <p:nvPr/>
        </p:nvSpPr>
        <p:spPr>
          <a:xfrm>
            <a:off x="8092440" y="3657600"/>
            <a:ext cx="3611520" cy="2011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3" name="TextBox 26"/>
          <p:cNvSpPr/>
          <p:nvPr/>
        </p:nvSpPr>
        <p:spPr>
          <a:xfrm>
            <a:off x="8366760" y="3931920"/>
            <a:ext cx="3017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06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Box 27"/>
          <p:cNvSpPr/>
          <p:nvPr/>
        </p:nvSpPr>
        <p:spPr>
          <a:xfrm>
            <a:off x="8366760" y="4297680"/>
            <a:ext cx="30171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Report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Box 28"/>
          <p:cNvSpPr/>
          <p:nvPr/>
        </p:nvSpPr>
        <p:spPr>
          <a:xfrm>
            <a:off x="8366760" y="4800600"/>
            <a:ext cx="30171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Produce a mission report from collected data.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Box 29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Box 30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06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Rectangle 31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0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1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Moko Operations Center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One brain for any robot — tracks, legs or drone.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Box 5"/>
          <p:cNvSpPr/>
          <p:nvPr/>
        </p:nvSpPr>
        <p:spPr>
          <a:xfrm>
            <a:off x="640080" y="1417320"/>
            <a:ext cx="10972440" cy="29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1100"/>
              </a:spcAft>
            </a:pPr>
            <a:r>
              <a:rPr lang="en-US" sz="16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Universal command layer: connect any Moko robot from one laptop interface.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00"/>
              </a:spcAft>
            </a:pPr>
            <a:r>
              <a:rPr lang="en-US" sz="16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Operator selects locomotion profile in software — tracks, quadruped or drone — same autonomy core underneath.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00"/>
              </a:spcAft>
            </a:pPr>
            <a:r>
              <a:rPr lang="en-US" sz="16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Fleet management: maps, telemetry, sensors, cameras, battery and mission status.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00"/>
              </a:spcAft>
            </a:pPr>
            <a:r>
              <a:rPr lang="en-US" sz="16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Mission history, detected objects and automated reports — shared across all form factors.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00"/>
              </a:spcAft>
            </a:pPr>
            <a:r>
              <a:rPr lang="en-US" sz="16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The moat: one ops stack and one brain, not a new software project per robot type.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Rounded Rectangle 6"/>
          <p:cNvSpPr/>
          <p:nvPr/>
        </p:nvSpPr>
        <p:spPr>
          <a:xfrm>
            <a:off x="640080" y="4663440"/>
            <a:ext cx="2057040" cy="77688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5" name="TextBox 7"/>
          <p:cNvSpPr/>
          <p:nvPr/>
        </p:nvSpPr>
        <p:spPr>
          <a:xfrm>
            <a:off x="640080" y="4846320"/>
            <a:ext cx="2057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Tracks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Rounded Rectangle 8"/>
          <p:cNvSpPr/>
          <p:nvPr/>
        </p:nvSpPr>
        <p:spPr>
          <a:xfrm>
            <a:off x="2834640" y="4663440"/>
            <a:ext cx="2057040" cy="77688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7" name="TextBox 9"/>
          <p:cNvSpPr/>
          <p:nvPr/>
        </p:nvSpPr>
        <p:spPr>
          <a:xfrm>
            <a:off x="2834640" y="4846320"/>
            <a:ext cx="2057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4 legs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Rounded Rectangle 10"/>
          <p:cNvSpPr/>
          <p:nvPr/>
        </p:nvSpPr>
        <p:spPr>
          <a:xfrm>
            <a:off x="5029200" y="4663440"/>
            <a:ext cx="2057040" cy="77688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9" name="TextBox 11"/>
          <p:cNvSpPr/>
          <p:nvPr/>
        </p:nvSpPr>
        <p:spPr>
          <a:xfrm>
            <a:off x="5029200" y="4846320"/>
            <a:ext cx="2057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Drone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Rounded Rectangle 12"/>
          <p:cNvSpPr/>
          <p:nvPr/>
        </p:nvSpPr>
        <p:spPr>
          <a:xfrm>
            <a:off x="7223760" y="4663440"/>
            <a:ext cx="2057040" cy="77688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1" name="TextBox 13"/>
          <p:cNvSpPr/>
          <p:nvPr/>
        </p:nvSpPr>
        <p:spPr>
          <a:xfrm>
            <a:off x="7223760" y="4846320"/>
            <a:ext cx="2057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One brain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Rounded Rectangle 14"/>
          <p:cNvSpPr/>
          <p:nvPr/>
        </p:nvSpPr>
        <p:spPr>
          <a:xfrm>
            <a:off x="9418320" y="4663440"/>
            <a:ext cx="2057040" cy="77688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3" name="TextBox 15"/>
          <p:cNvSpPr/>
          <p:nvPr/>
        </p:nvSpPr>
        <p:spPr>
          <a:xfrm>
            <a:off x="9418320" y="4846320"/>
            <a:ext cx="2057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Fleet ops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Box 16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Box 17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07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Rectangle 18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8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9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Gen. 2 — Scorpio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Shared base + interchangeable head. One platform, many missions.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Box 5"/>
          <p:cNvSpPr/>
          <p:nvPr/>
        </p:nvSpPr>
        <p:spPr>
          <a:xfrm>
            <a:off x="640080" y="1417320"/>
            <a:ext cx="6674760" cy="411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lang="en-US" sz="15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Quadruped body: stairs, rubble, rough terrain, outdoor mobility.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lang="en-US" sz="15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Same chassis &amp; software base — swap the head module for the mission.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lang="en-US" sz="15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Technical head → workshops, diagnostics, hands-on industrial tasks.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lang="en-US" sz="15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Rescue head → earthquake rubble, SAR, disaster response.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lang="en-US" sz="15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Defense head → reconnaissance &amp; situational awareness (future).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lang="en-US" sz="15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Target: 1.5–2 m/s · 4–6 h endurance · 80–110k CZK production cost (target).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Rounded Rectangle 6"/>
          <p:cNvSpPr/>
          <p:nvPr/>
        </p:nvSpPr>
        <p:spPr>
          <a:xfrm>
            <a:off x="7680960" y="1417320"/>
            <a:ext cx="3931560" cy="95976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3" name="TextBox 7"/>
          <p:cNvSpPr/>
          <p:nvPr/>
        </p:nvSpPr>
        <p:spPr>
          <a:xfrm>
            <a:off x="7909560" y="1581840"/>
            <a:ext cx="35658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Shared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Box 8"/>
          <p:cNvSpPr/>
          <p:nvPr/>
        </p:nvSpPr>
        <p:spPr>
          <a:xfrm>
            <a:off x="7909560" y="1920240"/>
            <a:ext cx="3565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Base + software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Rounded Rectangle 9"/>
          <p:cNvSpPr/>
          <p:nvPr/>
        </p:nvSpPr>
        <p:spPr>
          <a:xfrm>
            <a:off x="7680960" y="2514600"/>
            <a:ext cx="3931560" cy="95976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6" name="TextBox 10"/>
          <p:cNvSpPr/>
          <p:nvPr/>
        </p:nvSpPr>
        <p:spPr>
          <a:xfrm>
            <a:off x="7909560" y="2679120"/>
            <a:ext cx="35658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Swap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Box 11"/>
          <p:cNvSpPr/>
          <p:nvPr/>
        </p:nvSpPr>
        <p:spPr>
          <a:xfrm>
            <a:off x="7909560" y="3017520"/>
            <a:ext cx="3565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Head module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Rounded Rectangle 12"/>
          <p:cNvSpPr/>
          <p:nvPr/>
        </p:nvSpPr>
        <p:spPr>
          <a:xfrm>
            <a:off x="7680960" y="3611880"/>
            <a:ext cx="3931560" cy="95976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9" name="TextBox 13"/>
          <p:cNvSpPr/>
          <p:nvPr/>
        </p:nvSpPr>
        <p:spPr>
          <a:xfrm>
            <a:off x="7909560" y="3776400"/>
            <a:ext cx="35658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3+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Box 14"/>
          <p:cNvSpPr/>
          <p:nvPr/>
        </p:nvSpPr>
        <p:spPr>
          <a:xfrm>
            <a:off x="7909560" y="4114800"/>
            <a:ext cx="3565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Mission verticals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Rounded Rectangle 15"/>
          <p:cNvSpPr/>
          <p:nvPr/>
        </p:nvSpPr>
        <p:spPr>
          <a:xfrm>
            <a:off x="7680960" y="4709160"/>
            <a:ext cx="3931560" cy="95976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2" name="TextBox 16"/>
          <p:cNvSpPr/>
          <p:nvPr/>
        </p:nvSpPr>
        <p:spPr>
          <a:xfrm>
            <a:off x="7909560" y="4873680"/>
            <a:ext cx="35658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1 brain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Box 17"/>
          <p:cNvSpPr/>
          <p:nvPr/>
        </p:nvSpPr>
        <p:spPr>
          <a:xfrm>
            <a:off x="7909560" y="5212080"/>
            <a:ext cx="3565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All form factors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Box 18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Box 19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08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Rectangle 20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8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9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Interchangeable Head Modules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Same Scorpio base — different mission, same software.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Rounded Rectangle 5"/>
          <p:cNvSpPr/>
          <p:nvPr/>
        </p:nvSpPr>
        <p:spPr>
          <a:xfrm>
            <a:off x="502920" y="1371600"/>
            <a:ext cx="11155320" cy="502560"/>
          </a:xfrm>
          <a:prstGeom prst="roundRect">
            <a:avLst>
              <a:gd name="adj" fmla="val 8000"/>
            </a:avLst>
          </a:prstGeom>
          <a:solidFill>
            <a:srgbClr val="d48a12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2" name="TextBox 6"/>
          <p:cNvSpPr/>
          <p:nvPr/>
        </p:nvSpPr>
        <p:spPr>
          <a:xfrm>
            <a:off x="822960" y="1463040"/>
            <a:ext cx="3657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HEAD MODULE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Box 7"/>
          <p:cNvSpPr/>
          <p:nvPr/>
        </p:nvSpPr>
        <p:spPr>
          <a:xfrm>
            <a:off x="5029200" y="1463040"/>
            <a:ext cx="6400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MISSION / VERTICAL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Rounded Rectangle 8"/>
          <p:cNvSpPr/>
          <p:nvPr/>
        </p:nvSpPr>
        <p:spPr>
          <a:xfrm>
            <a:off x="502920" y="1965960"/>
            <a:ext cx="11155320" cy="594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5" name="TextBox 9"/>
          <p:cNvSpPr/>
          <p:nvPr/>
        </p:nvSpPr>
        <p:spPr>
          <a:xfrm>
            <a:off x="822960" y="2103120"/>
            <a:ext cx="3657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Technical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Box 10"/>
          <p:cNvSpPr/>
          <p:nvPr/>
        </p:nvSpPr>
        <p:spPr>
          <a:xfrm>
            <a:off x="5029200" y="2103120"/>
            <a:ext cx="6400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Workshops, assembly support, diagnostics &amp; hands-on industrial tasks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Rounded Rectangle 11"/>
          <p:cNvSpPr/>
          <p:nvPr/>
        </p:nvSpPr>
        <p:spPr>
          <a:xfrm>
            <a:off x="502920" y="2606040"/>
            <a:ext cx="11155320" cy="59400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8" name="TextBox 12"/>
          <p:cNvSpPr/>
          <p:nvPr/>
        </p:nvSpPr>
        <p:spPr>
          <a:xfrm>
            <a:off x="822960" y="2743200"/>
            <a:ext cx="3657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Rescue / SAR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Box 13"/>
          <p:cNvSpPr/>
          <p:nvPr/>
        </p:nvSpPr>
        <p:spPr>
          <a:xfrm>
            <a:off x="5029200" y="2743200"/>
            <a:ext cx="6400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Earthquake rubble, collapsed structures, search &amp; survivor detection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Rounded Rectangle 14"/>
          <p:cNvSpPr/>
          <p:nvPr/>
        </p:nvSpPr>
        <p:spPr>
          <a:xfrm>
            <a:off x="502920" y="3246120"/>
            <a:ext cx="11155320" cy="594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1" name="TextBox 15"/>
          <p:cNvSpPr/>
          <p:nvPr/>
        </p:nvSpPr>
        <p:spPr>
          <a:xfrm>
            <a:off x="822960" y="3383280"/>
            <a:ext cx="3657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Awareness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Box 16"/>
          <p:cNvSpPr/>
          <p:nvPr/>
        </p:nvSpPr>
        <p:spPr>
          <a:xfrm>
            <a:off x="5029200" y="3383280"/>
            <a:ext cx="6400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Mapping, anomaly detection, environmental sensing in hazardous zones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Rounded Rectangle 17"/>
          <p:cNvSpPr/>
          <p:nvPr/>
        </p:nvSpPr>
        <p:spPr>
          <a:xfrm>
            <a:off x="502920" y="3886200"/>
            <a:ext cx="11155320" cy="59400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4" name="TextBox 18"/>
          <p:cNvSpPr/>
          <p:nvPr/>
        </p:nvSpPr>
        <p:spPr>
          <a:xfrm>
            <a:off x="822960" y="4023360"/>
            <a:ext cx="3657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Defense (future)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Box 19"/>
          <p:cNvSpPr/>
          <p:nvPr/>
        </p:nvSpPr>
        <p:spPr>
          <a:xfrm>
            <a:off x="5029200" y="4023360"/>
            <a:ext cx="6400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Reconnaissance &amp; situational awareness — once platform is proven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Rounded Rectangle 20"/>
          <p:cNvSpPr/>
          <p:nvPr/>
        </p:nvSpPr>
        <p:spPr>
          <a:xfrm>
            <a:off x="502920" y="4526280"/>
            <a:ext cx="11155320" cy="594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7" name="TextBox 21"/>
          <p:cNvSpPr/>
          <p:nvPr/>
        </p:nvSpPr>
        <p:spPr>
          <a:xfrm>
            <a:off x="822960" y="4663440"/>
            <a:ext cx="3657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Custom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TextBox 22"/>
          <p:cNvSpPr/>
          <p:nvPr/>
        </p:nvSpPr>
        <p:spPr>
          <a:xfrm>
            <a:off x="5029200" y="4663440"/>
            <a:ext cx="6400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Customer-specific head + sensor packages on the shared base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Box 23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Box 24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09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Rectangle 25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3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4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Market Path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One platform — multiple high-value missions.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Rounded Rectangle 5"/>
          <p:cNvSpPr/>
          <p:nvPr/>
        </p:nvSpPr>
        <p:spPr>
          <a:xfrm>
            <a:off x="502920" y="1417320"/>
            <a:ext cx="3611520" cy="4114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7" name="TextBox 6"/>
          <p:cNvSpPr/>
          <p:nvPr/>
        </p:nvSpPr>
        <p:spPr>
          <a:xfrm>
            <a:off x="777240" y="1691640"/>
            <a:ext cx="30628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01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Box 7"/>
          <p:cNvSpPr/>
          <p:nvPr/>
        </p:nvSpPr>
        <p:spPr>
          <a:xfrm>
            <a:off x="777240" y="2194560"/>
            <a:ext cx="3062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TECHNICAL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Box 8"/>
          <p:cNvSpPr/>
          <p:nvPr/>
        </p:nvSpPr>
        <p:spPr>
          <a:xfrm>
            <a:off x="777240" y="2606040"/>
            <a:ext cx="30628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Workshop &amp; industrial tasks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TextBox 9"/>
          <p:cNvSpPr/>
          <p:nvPr/>
        </p:nvSpPr>
        <p:spPr>
          <a:xfrm>
            <a:off x="777240" y="3291840"/>
            <a:ext cx="306288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Hands-on support in factories and workshops — repeatable missions, clear operator ROI, accessible pilots.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Rounded Rectangle 10"/>
          <p:cNvSpPr/>
          <p:nvPr/>
        </p:nvSpPr>
        <p:spPr>
          <a:xfrm>
            <a:off x="4297680" y="1417320"/>
            <a:ext cx="3611520" cy="4114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2" name="TextBox 11"/>
          <p:cNvSpPr/>
          <p:nvPr/>
        </p:nvSpPr>
        <p:spPr>
          <a:xfrm>
            <a:off x="4572000" y="1691640"/>
            <a:ext cx="30628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02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Box 12"/>
          <p:cNvSpPr/>
          <p:nvPr/>
        </p:nvSpPr>
        <p:spPr>
          <a:xfrm>
            <a:off x="4572000" y="2194560"/>
            <a:ext cx="3062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RESCUE / SAR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TextBox 13"/>
          <p:cNvSpPr/>
          <p:nvPr/>
        </p:nvSpPr>
        <p:spPr>
          <a:xfrm>
            <a:off x="4572000" y="2606040"/>
            <a:ext cx="30628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Disaster response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Box 14"/>
          <p:cNvSpPr/>
          <p:nvPr/>
        </p:nvSpPr>
        <p:spPr>
          <a:xfrm>
            <a:off x="4572000" y="3291840"/>
            <a:ext cx="306288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Earthquake rubble, collapsed buildings and hazardous search zones where human risk is highest.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Rounded Rectangle 15"/>
          <p:cNvSpPr/>
          <p:nvPr/>
        </p:nvSpPr>
        <p:spPr>
          <a:xfrm>
            <a:off x="8092440" y="1417320"/>
            <a:ext cx="3611520" cy="4114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7" name="TextBox 16"/>
          <p:cNvSpPr/>
          <p:nvPr/>
        </p:nvSpPr>
        <p:spPr>
          <a:xfrm>
            <a:off x="8366760" y="1691640"/>
            <a:ext cx="30628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03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Box 17"/>
          <p:cNvSpPr/>
          <p:nvPr/>
        </p:nvSpPr>
        <p:spPr>
          <a:xfrm>
            <a:off x="8366760" y="2194560"/>
            <a:ext cx="3062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DEFENSE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Box 18"/>
          <p:cNvSpPr/>
          <p:nvPr/>
        </p:nvSpPr>
        <p:spPr>
          <a:xfrm>
            <a:off x="8366760" y="2606040"/>
            <a:ext cx="30628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Future expansion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Box 19"/>
          <p:cNvSpPr/>
          <p:nvPr/>
        </p:nvSpPr>
        <p:spPr>
          <a:xfrm>
            <a:off x="8366760" y="3291840"/>
            <a:ext cx="306288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Reconnaissance and situational awareness once autonomy, reliability and compliance are proven.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Box 20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Box 21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10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Rectangle 22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5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6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Competitive Landscape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Not another robot — a portable autonomy &amp; ops platform.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Rounded Rectangle 5"/>
          <p:cNvSpPr/>
          <p:nvPr/>
        </p:nvSpPr>
        <p:spPr>
          <a:xfrm>
            <a:off x="502920" y="1417320"/>
            <a:ext cx="2742840" cy="91404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9" name="TextBox 6"/>
          <p:cNvSpPr/>
          <p:nvPr/>
        </p:nvSpPr>
        <p:spPr>
          <a:xfrm>
            <a:off x="640080" y="164592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Boston Dynamics Spot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Rounded Rectangle 7"/>
          <p:cNvSpPr/>
          <p:nvPr/>
        </p:nvSpPr>
        <p:spPr>
          <a:xfrm>
            <a:off x="3383280" y="1417320"/>
            <a:ext cx="2742840" cy="91404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1" name="TextBox 8"/>
          <p:cNvSpPr/>
          <p:nvPr/>
        </p:nvSpPr>
        <p:spPr>
          <a:xfrm>
            <a:off x="3520440" y="164592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ANYbotics ANYmal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Rounded Rectangle 9"/>
          <p:cNvSpPr/>
          <p:nvPr/>
        </p:nvSpPr>
        <p:spPr>
          <a:xfrm>
            <a:off x="6263640" y="1417320"/>
            <a:ext cx="2742840" cy="91404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3" name="TextBox 10"/>
          <p:cNvSpPr/>
          <p:nvPr/>
        </p:nvSpPr>
        <p:spPr>
          <a:xfrm>
            <a:off x="6400800" y="164592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Unitree quadrupeds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Rounded Rectangle 11"/>
          <p:cNvSpPr/>
          <p:nvPr/>
        </p:nvSpPr>
        <p:spPr>
          <a:xfrm>
            <a:off x="9144000" y="1417320"/>
            <a:ext cx="2742840" cy="91404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5" name="TextBox 12"/>
          <p:cNvSpPr/>
          <p:nvPr/>
        </p:nvSpPr>
        <p:spPr>
          <a:xfrm>
            <a:off x="9281160" y="164592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Per-robot custom stacks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Rounded Rectangle 13"/>
          <p:cNvSpPr/>
          <p:nvPr/>
        </p:nvSpPr>
        <p:spPr>
          <a:xfrm>
            <a:off x="502920" y="2651760"/>
            <a:ext cx="11155320" cy="3017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7" name="TextBox 14"/>
          <p:cNvSpPr/>
          <p:nvPr/>
        </p:nvSpPr>
        <p:spPr>
          <a:xfrm>
            <a:off x="822960" y="2880360"/>
            <a:ext cx="10515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Differentiation thesis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Box 15"/>
          <p:cNvSpPr/>
          <p:nvPr/>
        </p:nvSpPr>
        <p:spPr>
          <a:xfrm>
            <a:off x="822960" y="3383280"/>
            <a:ext cx="1051524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lang="en-US" sz="15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Gen. 1 software validation → field data → Scorpio hardware built around proven requirements.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lang="en-US" sz="15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Operations Center connects tracks, quadrupeds and drones — competitors ship siloed software per form factor.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lang="en-US" sz="15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Interchangeable heads on one base multiply revenue without rebuilding the brain each time.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Box 16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Box 17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11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Rectangle 18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3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4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Business Model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Sell when ready — subscribe when capital efficiency wins.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Rounded Rectangle 5"/>
          <p:cNvSpPr/>
          <p:nvPr/>
        </p:nvSpPr>
        <p:spPr>
          <a:xfrm>
            <a:off x="502920" y="1325880"/>
            <a:ext cx="5486040" cy="429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7" name="TextBox 6"/>
          <p:cNvSpPr/>
          <p:nvPr/>
        </p:nvSpPr>
        <p:spPr>
          <a:xfrm>
            <a:off x="777240" y="1554480"/>
            <a:ext cx="4937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A  ·  CAPEX SALE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TextBox 7"/>
          <p:cNvSpPr/>
          <p:nvPr/>
        </p:nvSpPr>
        <p:spPr>
          <a:xfrm>
            <a:off x="777240" y="1965960"/>
            <a:ext cx="4937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Hardware ownership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Box 8"/>
          <p:cNvSpPr/>
          <p:nvPr/>
        </p:nvSpPr>
        <p:spPr>
          <a:xfrm>
            <a:off x="777240" y="2514600"/>
            <a:ext cx="4937400" cy="274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Robot + configured payloads sold outright.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Operations Center license / software tier.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Payload modules as attach / upgrade revenue.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Deployment, maintenance and support services.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Best for customers with budget and ownership preference.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Rounded Rectangle 9"/>
          <p:cNvSpPr/>
          <p:nvPr/>
        </p:nvSpPr>
        <p:spPr>
          <a:xfrm>
            <a:off x="6172200" y="1325880"/>
            <a:ext cx="5486040" cy="429732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1" name="Rounded Rectangle 10"/>
          <p:cNvSpPr/>
          <p:nvPr/>
        </p:nvSpPr>
        <p:spPr>
          <a:xfrm>
            <a:off x="9646920" y="1463040"/>
            <a:ext cx="1782720" cy="347040"/>
          </a:xfrm>
          <a:prstGeom prst="roundRect">
            <a:avLst>
              <a:gd name="adj" fmla="val 30000"/>
            </a:avLst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2" name="TextBox 11"/>
          <p:cNvSpPr/>
          <p:nvPr/>
        </p:nvSpPr>
        <p:spPr>
          <a:xfrm>
            <a:off x="9646920" y="1508760"/>
            <a:ext cx="17827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NEW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Box 12"/>
          <p:cNvSpPr/>
          <p:nvPr/>
        </p:nvSpPr>
        <p:spPr>
          <a:xfrm>
            <a:off x="6446520" y="1554480"/>
            <a:ext cx="4937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B  ·  ROBOT-AS-A-SERVICE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Box 13"/>
          <p:cNvSpPr/>
          <p:nvPr/>
        </p:nvSpPr>
        <p:spPr>
          <a:xfrm>
            <a:off x="6446520" y="1965960"/>
            <a:ext cx="4937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Subscription / rental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Box 14"/>
          <p:cNvSpPr/>
          <p:nvPr/>
        </p:nvSpPr>
        <p:spPr>
          <a:xfrm>
            <a:off x="6446520" y="2514600"/>
            <a:ext cx="4937400" cy="274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Monthly / annual fee for robot + software + support.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Customer avoids large upfront CapEx — faster pilots.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One robot can be redeployed across sites &amp; customers.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Higher lifetime revenue (LTV) per physical unit.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Recurring revenue + utilization upside for Moko.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Box 15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TextBox 16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12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Rectangle 17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0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1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Pricing &amp; Unit Economics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Indicative structure — validated during Gen. 1 pilots.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TextBox 5"/>
          <p:cNvSpPr/>
          <p:nvPr/>
        </p:nvSpPr>
        <p:spPr>
          <a:xfrm>
            <a:off x="640080" y="1280160"/>
            <a:ext cx="10972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Why subscription can beat one-time sale on the same robot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Rounded Rectangle 6"/>
          <p:cNvSpPr/>
          <p:nvPr/>
        </p:nvSpPr>
        <p:spPr>
          <a:xfrm>
            <a:off x="502920" y="1691640"/>
            <a:ext cx="11155320" cy="456840"/>
          </a:xfrm>
          <a:prstGeom prst="roundRect">
            <a:avLst>
              <a:gd name="adj" fmla="val 8000"/>
            </a:avLst>
          </a:prstGeom>
          <a:solidFill>
            <a:srgbClr val="d48a12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5" name="TextBox 7"/>
          <p:cNvSpPr/>
          <p:nvPr/>
        </p:nvSpPr>
        <p:spPr>
          <a:xfrm>
            <a:off x="640080" y="1783080"/>
            <a:ext cx="3017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TextBox 8"/>
          <p:cNvSpPr/>
          <p:nvPr/>
        </p:nvSpPr>
        <p:spPr>
          <a:xfrm>
            <a:off x="3977640" y="1783080"/>
            <a:ext cx="3748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Sale (CapEx)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Box 9"/>
          <p:cNvSpPr/>
          <p:nvPr/>
        </p:nvSpPr>
        <p:spPr>
          <a:xfrm>
            <a:off x="8092440" y="1783080"/>
            <a:ext cx="3474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Subscription (RaaS)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Rounded Rectangle 10"/>
          <p:cNvSpPr/>
          <p:nvPr/>
        </p:nvSpPr>
        <p:spPr>
          <a:xfrm>
            <a:off x="502920" y="2194560"/>
            <a:ext cx="11155320" cy="502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9" name="TextBox 11"/>
          <p:cNvSpPr/>
          <p:nvPr/>
        </p:nvSpPr>
        <p:spPr>
          <a:xfrm>
            <a:off x="640080" y="2304360"/>
            <a:ext cx="3017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Customer entry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TextBox 12"/>
          <p:cNvSpPr/>
          <p:nvPr/>
        </p:nvSpPr>
        <p:spPr>
          <a:xfrm>
            <a:off x="3977640" y="2304360"/>
            <a:ext cx="3748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Higher upfront purchase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TextBox 13"/>
          <p:cNvSpPr/>
          <p:nvPr/>
        </p:nvSpPr>
        <p:spPr>
          <a:xfrm>
            <a:off x="8092440" y="230436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Lower monthly OPEX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Rounded Rectangle 14"/>
          <p:cNvSpPr/>
          <p:nvPr/>
        </p:nvSpPr>
        <p:spPr>
          <a:xfrm>
            <a:off x="502920" y="2743200"/>
            <a:ext cx="11155320" cy="50256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3" name="TextBox 15"/>
          <p:cNvSpPr/>
          <p:nvPr/>
        </p:nvSpPr>
        <p:spPr>
          <a:xfrm>
            <a:off x="640080" y="2853000"/>
            <a:ext cx="3017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Cash to Moko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Box 16"/>
          <p:cNvSpPr/>
          <p:nvPr/>
        </p:nvSpPr>
        <p:spPr>
          <a:xfrm>
            <a:off x="3977640" y="2853000"/>
            <a:ext cx="3748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One-time hardware margin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Box 17"/>
          <p:cNvSpPr/>
          <p:nvPr/>
        </p:nvSpPr>
        <p:spPr>
          <a:xfrm>
            <a:off x="8092440" y="285300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Recurring + residual value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Rounded Rectangle 18"/>
          <p:cNvSpPr/>
          <p:nvPr/>
        </p:nvSpPr>
        <p:spPr>
          <a:xfrm>
            <a:off x="502920" y="3291840"/>
            <a:ext cx="11155320" cy="502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7" name="TextBox 19"/>
          <p:cNvSpPr/>
          <p:nvPr/>
        </p:nvSpPr>
        <p:spPr>
          <a:xfrm>
            <a:off x="640080" y="3401640"/>
            <a:ext cx="3017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Asset reuse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TextBox 20"/>
          <p:cNvSpPr/>
          <p:nvPr/>
        </p:nvSpPr>
        <p:spPr>
          <a:xfrm>
            <a:off x="3977640" y="3401640"/>
            <a:ext cx="3748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Locked to one owner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Box 21"/>
          <p:cNvSpPr/>
          <p:nvPr/>
        </p:nvSpPr>
        <p:spPr>
          <a:xfrm>
            <a:off x="8092440" y="34016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Redeploy across customers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Rounded Rectangle 22"/>
          <p:cNvSpPr/>
          <p:nvPr/>
        </p:nvSpPr>
        <p:spPr>
          <a:xfrm>
            <a:off x="502920" y="3840480"/>
            <a:ext cx="11155320" cy="50256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1" name="TextBox 23"/>
          <p:cNvSpPr/>
          <p:nvPr/>
        </p:nvSpPr>
        <p:spPr>
          <a:xfrm>
            <a:off x="640080" y="3950280"/>
            <a:ext cx="3017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Software attach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TextBox 24"/>
          <p:cNvSpPr/>
          <p:nvPr/>
        </p:nvSpPr>
        <p:spPr>
          <a:xfrm>
            <a:off x="3977640" y="3950280"/>
            <a:ext cx="3748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License / tier add-on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Box 25"/>
          <p:cNvSpPr/>
          <p:nvPr/>
        </p:nvSpPr>
        <p:spPr>
          <a:xfrm>
            <a:off x="8092440" y="395028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Bundled in subscription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Rounded Rectangle 26"/>
          <p:cNvSpPr/>
          <p:nvPr/>
        </p:nvSpPr>
        <p:spPr>
          <a:xfrm>
            <a:off x="502920" y="4389120"/>
            <a:ext cx="11155320" cy="502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5" name="TextBox 27"/>
          <p:cNvSpPr/>
          <p:nvPr/>
        </p:nvSpPr>
        <p:spPr>
          <a:xfrm>
            <a:off x="640080" y="4498920"/>
            <a:ext cx="3017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Illustrative Gen. 2*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Box 28"/>
          <p:cNvSpPr/>
          <p:nvPr/>
        </p:nvSpPr>
        <p:spPr>
          <a:xfrm>
            <a:off x="3977640" y="4498920"/>
            <a:ext cx="3748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Sale target after cost 200K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Box 29"/>
          <p:cNvSpPr/>
          <p:nvPr/>
        </p:nvSpPr>
        <p:spPr>
          <a:xfrm>
            <a:off x="8092440" y="449892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e.g. 25–35k CZK / month*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Rounded Rectangle 30"/>
          <p:cNvSpPr/>
          <p:nvPr/>
        </p:nvSpPr>
        <p:spPr>
          <a:xfrm>
            <a:off x="502920" y="4937760"/>
            <a:ext cx="11155320" cy="50256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9" name="TextBox 31"/>
          <p:cNvSpPr/>
          <p:nvPr/>
        </p:nvSpPr>
        <p:spPr>
          <a:xfrm>
            <a:off x="640080" y="5047560"/>
            <a:ext cx="3017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LTV potential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Box 32"/>
          <p:cNvSpPr/>
          <p:nvPr/>
        </p:nvSpPr>
        <p:spPr>
          <a:xfrm>
            <a:off x="3977640" y="5047560"/>
            <a:ext cx="3748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1× sale + services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Box 33"/>
          <p:cNvSpPr/>
          <p:nvPr/>
        </p:nvSpPr>
        <p:spPr>
          <a:xfrm>
            <a:off x="8092440" y="504756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Multi-year fees &gt; sale price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Box 34"/>
          <p:cNvSpPr/>
          <p:nvPr/>
        </p:nvSpPr>
        <p:spPr>
          <a:xfrm>
            <a:off x="640080" y="5623560"/>
            <a:ext cx="109724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*Indicative working ranges for investor discussion — not committed list prices. Final pricing from pilot ROI and cost validation.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Box 35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TextBox 36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13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Rectangle 37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7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8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Use of Funds — 6M CZK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From the 18-month pre-seed financial model.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Rounded Rectangle 5"/>
          <p:cNvSpPr/>
          <p:nvPr/>
        </p:nvSpPr>
        <p:spPr>
          <a:xfrm>
            <a:off x="502920" y="1280160"/>
            <a:ext cx="11155320" cy="411120"/>
          </a:xfrm>
          <a:prstGeom prst="roundRect">
            <a:avLst>
              <a:gd name="adj" fmla="val 8000"/>
            </a:avLst>
          </a:prstGeom>
          <a:solidFill>
            <a:srgbClr val="d48a12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51" name="TextBox 6"/>
          <p:cNvSpPr/>
          <p:nvPr/>
        </p:nvSpPr>
        <p:spPr>
          <a:xfrm>
            <a:off x="685800" y="1353240"/>
            <a:ext cx="2285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CATEGORY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TextBox 7"/>
          <p:cNvSpPr/>
          <p:nvPr/>
        </p:nvSpPr>
        <p:spPr>
          <a:xfrm>
            <a:off x="4572000" y="1353240"/>
            <a:ext cx="2285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BUDGET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TextBox 8"/>
          <p:cNvSpPr/>
          <p:nvPr/>
        </p:nvSpPr>
        <p:spPr>
          <a:xfrm>
            <a:off x="6035040" y="1353240"/>
            <a:ext cx="2285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%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Box 9"/>
          <p:cNvSpPr/>
          <p:nvPr/>
        </p:nvSpPr>
        <p:spPr>
          <a:xfrm>
            <a:off x="6949440" y="1353240"/>
            <a:ext cx="2285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NOTES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Rounded Rectangle 10"/>
          <p:cNvSpPr/>
          <p:nvPr/>
        </p:nvSpPr>
        <p:spPr>
          <a:xfrm>
            <a:off x="502920" y="1737360"/>
            <a:ext cx="11155320" cy="502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56" name="TextBox 11"/>
          <p:cNvSpPr/>
          <p:nvPr/>
        </p:nvSpPr>
        <p:spPr>
          <a:xfrm>
            <a:off x="685800" y="184716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People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TextBox 12"/>
          <p:cNvSpPr/>
          <p:nvPr/>
        </p:nvSpPr>
        <p:spPr>
          <a:xfrm>
            <a:off x="4572000" y="1847160"/>
            <a:ext cx="1371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1.80M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TextBox 13"/>
          <p:cNvSpPr/>
          <p:nvPr/>
        </p:nvSpPr>
        <p:spPr>
          <a:xfrm>
            <a:off x="6035040" y="184716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30%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Box 14"/>
          <p:cNvSpPr/>
          <p:nvPr/>
        </p:nvSpPr>
        <p:spPr>
          <a:xfrm>
            <a:off x="6949440" y="1847160"/>
            <a:ext cx="4480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Founder + 2 initial contractors (robotics + software/AI)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Rounded Rectangle 15"/>
          <p:cNvSpPr/>
          <p:nvPr/>
        </p:nvSpPr>
        <p:spPr>
          <a:xfrm>
            <a:off x="502920" y="2267640"/>
            <a:ext cx="11155320" cy="50256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1" name="TextBox 16"/>
          <p:cNvSpPr/>
          <p:nvPr/>
        </p:nvSpPr>
        <p:spPr>
          <a:xfrm>
            <a:off x="685800" y="237744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Gen. 1 prototypes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Box 17"/>
          <p:cNvSpPr/>
          <p:nvPr/>
        </p:nvSpPr>
        <p:spPr>
          <a:xfrm>
            <a:off x="4572000" y="2377440"/>
            <a:ext cx="1371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1.20M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Box 18"/>
          <p:cNvSpPr/>
          <p:nvPr/>
        </p:nvSpPr>
        <p:spPr>
          <a:xfrm>
            <a:off x="6035040" y="237744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20%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Box 19"/>
          <p:cNvSpPr/>
          <p:nvPr/>
        </p:nvSpPr>
        <p:spPr>
          <a:xfrm>
            <a:off x="6949440" y="2377440"/>
            <a:ext cx="4480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~5 units; max target ≤200k CZK / unit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Rounded Rectangle 20"/>
          <p:cNvSpPr/>
          <p:nvPr/>
        </p:nvSpPr>
        <p:spPr>
          <a:xfrm>
            <a:off x="502920" y="2797920"/>
            <a:ext cx="11155320" cy="502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6" name="TextBox 21"/>
          <p:cNvSpPr/>
          <p:nvPr/>
        </p:nvSpPr>
        <p:spPr>
          <a:xfrm>
            <a:off x="685800" y="290772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Contingency reserve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TextBox 22"/>
          <p:cNvSpPr/>
          <p:nvPr/>
        </p:nvSpPr>
        <p:spPr>
          <a:xfrm>
            <a:off x="4572000" y="2907720"/>
            <a:ext cx="1371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1.20M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Box 23"/>
          <p:cNvSpPr/>
          <p:nvPr/>
        </p:nvSpPr>
        <p:spPr>
          <a:xfrm>
            <a:off x="6035040" y="290772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20%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Box 24"/>
          <p:cNvSpPr/>
          <p:nvPr/>
        </p:nvSpPr>
        <p:spPr>
          <a:xfrm>
            <a:off x="6949440" y="2907720"/>
            <a:ext cx="4480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Cash buffer — not planned spend in base case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Rounded Rectangle 25"/>
          <p:cNvSpPr/>
          <p:nvPr/>
        </p:nvSpPr>
        <p:spPr>
          <a:xfrm>
            <a:off x="502920" y="3328560"/>
            <a:ext cx="11155320" cy="50256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1" name="TextBox 26"/>
          <p:cNvSpPr/>
          <p:nvPr/>
        </p:nvSpPr>
        <p:spPr>
          <a:xfrm>
            <a:off x="685800" y="343800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Spaces + operations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TextBox 27"/>
          <p:cNvSpPr/>
          <p:nvPr/>
        </p:nvSpPr>
        <p:spPr>
          <a:xfrm>
            <a:off x="4572000" y="3438000"/>
            <a:ext cx="1371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1.00M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TextBox 28"/>
          <p:cNvSpPr/>
          <p:nvPr/>
        </p:nvSpPr>
        <p:spPr>
          <a:xfrm>
            <a:off x="6035040" y="343800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17%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TextBox 29"/>
          <p:cNvSpPr/>
          <p:nvPr/>
        </p:nvSpPr>
        <p:spPr>
          <a:xfrm>
            <a:off x="6949440" y="3438000"/>
            <a:ext cx="4480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Rent, utilities, internet, operating costs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Rounded Rectangle 30"/>
          <p:cNvSpPr/>
          <p:nvPr/>
        </p:nvSpPr>
        <p:spPr>
          <a:xfrm>
            <a:off x="502920" y="3858840"/>
            <a:ext cx="11155320" cy="502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6" name="TextBox 31"/>
          <p:cNvSpPr/>
          <p:nvPr/>
        </p:nvSpPr>
        <p:spPr>
          <a:xfrm>
            <a:off x="685800" y="396864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Workshop / equipment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Box 32"/>
          <p:cNvSpPr/>
          <p:nvPr/>
        </p:nvSpPr>
        <p:spPr>
          <a:xfrm>
            <a:off x="4572000" y="3968640"/>
            <a:ext cx="1371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0.45M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Box 33"/>
          <p:cNvSpPr/>
          <p:nvPr/>
        </p:nvSpPr>
        <p:spPr>
          <a:xfrm>
            <a:off x="6035040" y="396864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7.5%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Box 34"/>
          <p:cNvSpPr/>
          <p:nvPr/>
        </p:nvSpPr>
        <p:spPr>
          <a:xfrm>
            <a:off x="6949440" y="3968640"/>
            <a:ext cx="4480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Tools, workstations, measurement, prototyping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Rounded Rectangle 35"/>
          <p:cNvSpPr/>
          <p:nvPr/>
        </p:nvSpPr>
        <p:spPr>
          <a:xfrm>
            <a:off x="502920" y="4389120"/>
            <a:ext cx="11155320" cy="50256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81" name="TextBox 36"/>
          <p:cNvSpPr/>
          <p:nvPr/>
        </p:nvSpPr>
        <p:spPr>
          <a:xfrm>
            <a:off x="685800" y="449892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Testing / partners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TextBox 37"/>
          <p:cNvSpPr/>
          <p:nvPr/>
        </p:nvSpPr>
        <p:spPr>
          <a:xfrm>
            <a:off x="4572000" y="4498920"/>
            <a:ext cx="1371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0.25M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Box 38"/>
          <p:cNvSpPr/>
          <p:nvPr/>
        </p:nvSpPr>
        <p:spPr>
          <a:xfrm>
            <a:off x="6035040" y="449892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4%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Box 39"/>
          <p:cNvSpPr/>
          <p:nvPr/>
        </p:nvSpPr>
        <p:spPr>
          <a:xfrm>
            <a:off x="6949440" y="4498920"/>
            <a:ext cx="4480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Field testing and partner deployments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Rounded Rectangle 40"/>
          <p:cNvSpPr/>
          <p:nvPr/>
        </p:nvSpPr>
        <p:spPr>
          <a:xfrm>
            <a:off x="502920" y="4919400"/>
            <a:ext cx="11155320" cy="502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86" name="TextBox 41"/>
          <p:cNvSpPr/>
          <p:nvPr/>
        </p:nvSpPr>
        <p:spPr>
          <a:xfrm>
            <a:off x="685800" y="502920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Software / cloud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Box 42"/>
          <p:cNvSpPr/>
          <p:nvPr/>
        </p:nvSpPr>
        <p:spPr>
          <a:xfrm>
            <a:off x="4572000" y="5029200"/>
            <a:ext cx="1371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0.10M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Box 43"/>
          <p:cNvSpPr/>
          <p:nvPr/>
        </p:nvSpPr>
        <p:spPr>
          <a:xfrm>
            <a:off x="6035040" y="502920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2%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Box 44"/>
          <p:cNvSpPr/>
          <p:nvPr/>
        </p:nvSpPr>
        <p:spPr>
          <a:xfrm>
            <a:off x="6949440" y="5029200"/>
            <a:ext cx="4480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Cloud, APIs, licenses, legal/accounting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Box 45"/>
          <p:cNvSpPr/>
          <p:nvPr/>
        </p:nvSpPr>
        <p:spPr>
          <a:xfrm>
            <a:off x="640080" y="5623560"/>
            <a:ext cx="10972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Base case planned spend excl. reserve: 4.8M CZK  ·  Ending cash buffer: ~2.66M CZK  ·  Next raise process starts M9–12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TextBox 46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TextBox 47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14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Rectangle 48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5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6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18-Month Roadmap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Validate software on Gen. 1, then build Scorpio.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Rounded Rectangle 5"/>
          <p:cNvSpPr/>
          <p:nvPr/>
        </p:nvSpPr>
        <p:spPr>
          <a:xfrm>
            <a:off x="502920" y="1417320"/>
            <a:ext cx="2742840" cy="2011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9" name="TextBox 6"/>
          <p:cNvSpPr/>
          <p:nvPr/>
        </p:nvSpPr>
        <p:spPr>
          <a:xfrm>
            <a:off x="685800" y="1691640"/>
            <a:ext cx="2377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Now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TextBox 7"/>
          <p:cNvSpPr/>
          <p:nvPr/>
        </p:nvSpPr>
        <p:spPr>
          <a:xfrm>
            <a:off x="685800" y="2194560"/>
            <a:ext cx="237708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Concept + Sim + Operations Center (universal brain) Demo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Rounded Rectangle 8"/>
          <p:cNvSpPr/>
          <p:nvPr/>
        </p:nvSpPr>
        <p:spPr>
          <a:xfrm>
            <a:off x="3383280" y="1417320"/>
            <a:ext cx="2742840" cy="2011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2" name="TextBox 9"/>
          <p:cNvSpPr/>
          <p:nvPr/>
        </p:nvSpPr>
        <p:spPr>
          <a:xfrm>
            <a:off x="3566160" y="1691640"/>
            <a:ext cx="2377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M0–3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TextBox 10"/>
          <p:cNvSpPr/>
          <p:nvPr/>
        </p:nvSpPr>
        <p:spPr>
          <a:xfrm>
            <a:off x="3566160" y="2194560"/>
            <a:ext cx="237708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Team, software architecture, Gen. 1 procurement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Rounded Rectangle 11"/>
          <p:cNvSpPr/>
          <p:nvPr/>
        </p:nvSpPr>
        <p:spPr>
          <a:xfrm>
            <a:off x="6263640" y="1417320"/>
            <a:ext cx="2742840" cy="2011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5" name="TextBox 12"/>
          <p:cNvSpPr/>
          <p:nvPr/>
        </p:nvSpPr>
        <p:spPr>
          <a:xfrm>
            <a:off x="6446520" y="1691640"/>
            <a:ext cx="2377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M3–6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TextBox 13"/>
          <p:cNvSpPr/>
          <p:nvPr/>
        </p:nvSpPr>
        <p:spPr>
          <a:xfrm>
            <a:off x="6446520" y="2194560"/>
            <a:ext cx="237708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First Gen. 1 prototype — software in the field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Rounded Rectangle 14"/>
          <p:cNvSpPr/>
          <p:nvPr/>
        </p:nvSpPr>
        <p:spPr>
          <a:xfrm>
            <a:off x="9144000" y="1417320"/>
            <a:ext cx="2742840" cy="2011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8" name="TextBox 15"/>
          <p:cNvSpPr/>
          <p:nvPr/>
        </p:nvSpPr>
        <p:spPr>
          <a:xfrm>
            <a:off x="9326880" y="1691640"/>
            <a:ext cx="2377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M6–9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TextBox 16"/>
          <p:cNvSpPr/>
          <p:nvPr/>
        </p:nvSpPr>
        <p:spPr>
          <a:xfrm>
            <a:off x="9326880" y="2194560"/>
            <a:ext cx="237708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Autonomy, mapping, perception on validation rig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0" name="Rounded Rectangle 17"/>
          <p:cNvSpPr/>
          <p:nvPr/>
        </p:nvSpPr>
        <p:spPr>
          <a:xfrm>
            <a:off x="502920" y="3657600"/>
            <a:ext cx="2742840" cy="2011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1" name="TextBox 18"/>
          <p:cNvSpPr/>
          <p:nvPr/>
        </p:nvSpPr>
        <p:spPr>
          <a:xfrm>
            <a:off x="685800" y="3931920"/>
            <a:ext cx="2377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M9–12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TextBox 19"/>
          <p:cNvSpPr/>
          <p:nvPr/>
        </p:nvSpPr>
        <p:spPr>
          <a:xfrm>
            <a:off x="685800" y="4434840"/>
            <a:ext cx="237708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Multi-robot tests + field evidence; start next raise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Rounded Rectangle 20"/>
          <p:cNvSpPr/>
          <p:nvPr/>
        </p:nvSpPr>
        <p:spPr>
          <a:xfrm>
            <a:off x="3383280" y="3657600"/>
            <a:ext cx="2742840" cy="2011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4" name="TextBox 21"/>
          <p:cNvSpPr/>
          <p:nvPr/>
        </p:nvSpPr>
        <p:spPr>
          <a:xfrm>
            <a:off x="3566160" y="3931920"/>
            <a:ext cx="2377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M12–15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Box 22"/>
          <p:cNvSpPr/>
          <p:nvPr/>
        </p:nvSpPr>
        <p:spPr>
          <a:xfrm>
            <a:off x="3566160" y="4434840"/>
            <a:ext cx="237708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Scorpio base + head module architecture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Rounded Rectangle 23"/>
          <p:cNvSpPr/>
          <p:nvPr/>
        </p:nvSpPr>
        <p:spPr>
          <a:xfrm>
            <a:off x="6263640" y="3657600"/>
            <a:ext cx="2742840" cy="2011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7" name="TextBox 24"/>
          <p:cNvSpPr/>
          <p:nvPr/>
        </p:nvSpPr>
        <p:spPr>
          <a:xfrm>
            <a:off x="6446520" y="3931920"/>
            <a:ext cx="2377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M15–18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TextBox 25"/>
          <p:cNvSpPr/>
          <p:nvPr/>
        </p:nvSpPr>
        <p:spPr>
          <a:xfrm>
            <a:off x="6446520" y="4434840"/>
            <a:ext cx="237708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Gen. 2 engineering prep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Rounded Rectangle 26"/>
          <p:cNvSpPr/>
          <p:nvPr/>
        </p:nvSpPr>
        <p:spPr>
          <a:xfrm>
            <a:off x="9144000" y="3657600"/>
            <a:ext cx="2742840" cy="2011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0" name="TextBox 27"/>
          <p:cNvSpPr/>
          <p:nvPr/>
        </p:nvSpPr>
        <p:spPr>
          <a:xfrm>
            <a:off x="9326880" y="3931920"/>
            <a:ext cx="2377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Next round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TextBox 28"/>
          <p:cNvSpPr/>
          <p:nvPr/>
        </p:nvSpPr>
        <p:spPr>
          <a:xfrm>
            <a:off x="9326880" y="4434840"/>
            <a:ext cx="237708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Scorpio quadruped platform development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TextBox 29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3" name="TextBox 30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15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Rectangle 31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6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7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Founder &amp; Team Plan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8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Build the core, then scale after the next round.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9" name="Rounded Rectangle 5"/>
          <p:cNvSpPr/>
          <p:nvPr/>
        </p:nvSpPr>
        <p:spPr>
          <a:xfrm>
            <a:off x="502920" y="1371600"/>
            <a:ext cx="6857640" cy="420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0" name="TextBox 6"/>
          <p:cNvSpPr/>
          <p:nvPr/>
        </p:nvSpPr>
        <p:spPr>
          <a:xfrm>
            <a:off x="822960" y="1645920"/>
            <a:ext cx="6217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24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Tobiáš Mokošín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1" name="TextBox 7"/>
          <p:cNvSpPr/>
          <p:nvPr/>
        </p:nvSpPr>
        <p:spPr>
          <a:xfrm>
            <a:off x="822960" y="2148840"/>
            <a:ext cx="6217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Founder / CEO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2" name="TextBox 8"/>
          <p:cNvSpPr/>
          <p:nvPr/>
        </p:nvSpPr>
        <p:spPr>
          <a:xfrm>
            <a:off x="822960" y="2743200"/>
            <a:ext cx="6217560" cy="146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lang="en-US" sz="15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Student at SSPŠ Prague.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lang="en-US" sz="15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Developing concept, Simulation/testing and Operations Center foundation.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lang="en-US" sz="15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Initial hiring: robotics/autonomy engineer + software/AI engineer.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199"/>
              </a:spcAft>
            </a:pPr>
            <a:r>
              <a:rPr lang="en-US" sz="15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5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Larger engineering &amp; production team after the next financing round.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3" name="Rounded Rectangle 9"/>
          <p:cNvSpPr/>
          <p:nvPr/>
        </p:nvSpPr>
        <p:spPr>
          <a:xfrm>
            <a:off x="7589520" y="1371600"/>
            <a:ext cx="4068720" cy="127980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4" name="TextBox 10"/>
          <p:cNvSpPr/>
          <p:nvPr/>
        </p:nvSpPr>
        <p:spPr>
          <a:xfrm>
            <a:off x="7818120" y="164592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Hire 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5" name="TextBox 11"/>
          <p:cNvSpPr/>
          <p:nvPr/>
        </p:nvSpPr>
        <p:spPr>
          <a:xfrm>
            <a:off x="7818120" y="2011680"/>
            <a:ext cx="36572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Robotics / autonomy engineer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6" name="Rounded Rectangle 12"/>
          <p:cNvSpPr/>
          <p:nvPr/>
        </p:nvSpPr>
        <p:spPr>
          <a:xfrm>
            <a:off x="7589520" y="2788920"/>
            <a:ext cx="4068720" cy="127980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7" name="TextBox 13"/>
          <p:cNvSpPr/>
          <p:nvPr/>
        </p:nvSpPr>
        <p:spPr>
          <a:xfrm>
            <a:off x="7818120" y="306324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Hire 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8" name="TextBox 14"/>
          <p:cNvSpPr/>
          <p:nvPr/>
        </p:nvSpPr>
        <p:spPr>
          <a:xfrm>
            <a:off x="7818120" y="3429000"/>
            <a:ext cx="36572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Software / AI engineer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Rounded Rectangle 15"/>
          <p:cNvSpPr/>
          <p:nvPr/>
        </p:nvSpPr>
        <p:spPr>
          <a:xfrm>
            <a:off x="7589520" y="4206240"/>
            <a:ext cx="4068720" cy="127980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0" name="TextBox 16"/>
          <p:cNvSpPr/>
          <p:nvPr/>
        </p:nvSpPr>
        <p:spPr>
          <a:xfrm>
            <a:off x="7818120" y="448056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Later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1" name="TextBox 17"/>
          <p:cNvSpPr/>
          <p:nvPr/>
        </p:nvSpPr>
        <p:spPr>
          <a:xfrm>
            <a:off x="7818120" y="4846320"/>
            <a:ext cx="36572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Hardware, production, field ops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2" name="TextBox 18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3" name="TextBox 19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16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Rectangle 20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6" name="Rectangle 2"/>
          <p:cNvSpPr/>
          <p:nvPr/>
        </p:nvSpPr>
        <p:spPr>
          <a:xfrm>
            <a:off x="502920" y="384120"/>
            <a:ext cx="72720" cy="38376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7" name="TextBox 3"/>
          <p:cNvSpPr/>
          <p:nvPr/>
        </p:nvSpPr>
        <p:spPr>
          <a:xfrm>
            <a:off x="731520" y="320040"/>
            <a:ext cx="105152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The Ask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TextBox 4"/>
          <p:cNvSpPr/>
          <p:nvPr/>
        </p:nvSpPr>
        <p:spPr>
          <a:xfrm>
            <a:off x="731520" y="822960"/>
            <a:ext cx="10515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Pre-seed capital to prove the software brain — then build Scorpio.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Rounded Rectangle 5"/>
          <p:cNvSpPr/>
          <p:nvPr/>
        </p:nvSpPr>
        <p:spPr>
          <a:xfrm>
            <a:off x="502920" y="1371600"/>
            <a:ext cx="5394600" cy="4205880"/>
          </a:xfrm>
          <a:prstGeom prst="roundRect">
            <a:avLst>
              <a:gd name="adj" fmla="val 8000"/>
            </a:avLst>
          </a:prstGeom>
          <a:solidFill>
            <a:srgbClr val="eef1f5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50" name="TextBox 6"/>
          <p:cNvSpPr/>
          <p:nvPr/>
        </p:nvSpPr>
        <p:spPr>
          <a:xfrm>
            <a:off x="822960" y="1828800"/>
            <a:ext cx="4754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RAISING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Box 7"/>
          <p:cNvSpPr/>
          <p:nvPr/>
        </p:nvSpPr>
        <p:spPr>
          <a:xfrm>
            <a:off x="822960" y="2286000"/>
            <a:ext cx="475452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36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6M CZK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2" name="TextBox 8"/>
          <p:cNvSpPr/>
          <p:nvPr/>
        </p:nvSpPr>
        <p:spPr>
          <a:xfrm>
            <a:off x="822960" y="3108960"/>
            <a:ext cx="47545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18-month runway · Pre-Seed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TextBox 9"/>
          <p:cNvSpPr/>
          <p:nvPr/>
        </p:nvSpPr>
        <p:spPr>
          <a:xfrm>
            <a:off x="822960" y="3749040"/>
            <a:ext cx="4754520" cy="155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Validate autonomy stack &amp; Operations Center on Gen. 1 rigs.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Generate field evidence for Scorpio hardware requirements.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799"/>
              </a:spcAft>
            </a:pPr>
            <a:r>
              <a:rPr lang="en-US" sz="14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Start next raise at M9–12 before runway is critical.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Rounded Rectangle 10"/>
          <p:cNvSpPr/>
          <p:nvPr/>
        </p:nvSpPr>
        <p:spPr>
          <a:xfrm>
            <a:off x="6126480" y="1371600"/>
            <a:ext cx="5531760" cy="420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ee3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55" name="TextBox 11"/>
          <p:cNvSpPr/>
          <p:nvPr/>
        </p:nvSpPr>
        <p:spPr>
          <a:xfrm>
            <a:off x="6446520" y="1645920"/>
            <a:ext cx="5028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WHAT SUCCESS LOOKS LIKE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TextBox 12"/>
          <p:cNvSpPr/>
          <p:nvPr/>
        </p:nvSpPr>
        <p:spPr>
          <a:xfrm>
            <a:off x="6446520" y="2148840"/>
            <a:ext cx="5028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5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Box 13"/>
          <p:cNvSpPr/>
          <p:nvPr/>
        </p:nvSpPr>
        <p:spPr>
          <a:xfrm>
            <a:off x="6446520" y="2441520"/>
            <a:ext cx="5028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Gen. 1 validation units + proven software stack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TextBox 14"/>
          <p:cNvSpPr/>
          <p:nvPr/>
        </p:nvSpPr>
        <p:spPr>
          <a:xfrm>
            <a:off x="6446520" y="2926080"/>
            <a:ext cx="5028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M9–12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9" name="TextBox 15"/>
          <p:cNvSpPr/>
          <p:nvPr/>
        </p:nvSpPr>
        <p:spPr>
          <a:xfrm>
            <a:off x="6446520" y="3218760"/>
            <a:ext cx="5028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Next financing process underway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0" name="TextBox 16"/>
          <p:cNvSpPr/>
          <p:nvPr/>
        </p:nvSpPr>
        <p:spPr>
          <a:xfrm>
            <a:off x="6446520" y="3703320"/>
            <a:ext cx="5028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Ops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" name="TextBox 17"/>
          <p:cNvSpPr/>
          <p:nvPr/>
        </p:nvSpPr>
        <p:spPr>
          <a:xfrm>
            <a:off x="6446520" y="3996000"/>
            <a:ext cx="5028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Universal brain across form factors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2" name="TextBox 18"/>
          <p:cNvSpPr/>
          <p:nvPr/>
        </p:nvSpPr>
        <p:spPr>
          <a:xfrm>
            <a:off x="6446520" y="4480560"/>
            <a:ext cx="5028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Gen. 2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TextBox 19"/>
          <p:cNvSpPr/>
          <p:nvPr/>
        </p:nvSpPr>
        <p:spPr>
          <a:xfrm>
            <a:off x="6446520" y="4773240"/>
            <a:ext cx="5028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Scorpio base + head architecture locked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Box 20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TextBox 21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17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Rectangle 22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8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8" name="Rectangle 2"/>
          <p:cNvSpPr/>
          <p:nvPr/>
        </p:nvSpPr>
        <p:spPr>
          <a:xfrm>
            <a:off x="0" y="0"/>
            <a:ext cx="164160" cy="6857640"/>
          </a:xfrm>
          <a:prstGeom prst="rect">
            <a:avLst/>
          </a:prstGeom>
          <a:solidFill>
            <a:srgbClr val="d48a1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9" name="TextBox 3"/>
          <p:cNvSpPr/>
          <p:nvPr/>
        </p:nvSpPr>
        <p:spPr>
          <a:xfrm>
            <a:off x="822960" y="1371600"/>
            <a:ext cx="10058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LONG-TERM VISION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TextBox 4"/>
          <p:cNvSpPr/>
          <p:nvPr/>
        </p:nvSpPr>
        <p:spPr>
          <a:xfrm>
            <a:off x="822960" y="1828800"/>
            <a:ext cx="105152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One software brain.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a1d21"/>
                </a:solidFill>
                <a:effectLst/>
                <a:uFillTx/>
                <a:latin typeface="Calibri"/>
              </a:rPr>
              <a:t>Many robots. Many missions.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TextBox 5"/>
          <p:cNvSpPr/>
          <p:nvPr/>
        </p:nvSpPr>
        <p:spPr>
          <a:xfrm>
            <a:off x="822960" y="3200400"/>
            <a:ext cx="1005804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lang="en-US" sz="16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Gen. 1 proves the stack. Scorpio is the product platform.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lang="en-US" sz="16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Shared base + interchangeable heads: workshops, rescue, defense.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lang="en-US" sz="16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Operations Center unifies tracks, quadrupeds and drones under one brain.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Aft>
                <a:spcPts val="1001"/>
              </a:spcAft>
            </a:pPr>
            <a:r>
              <a:rPr lang="en-US" sz="1600" b="0" u="none" strike="noStrike">
                <a:solidFill>
                  <a:srgbClr val="d48a12"/>
                </a:solidFill>
                <a:effectLst/>
                <a:uFillTx/>
                <a:latin typeface="Calibri"/>
              </a:rPr>
              <a:t>▸  </a:t>
            </a:r>
            <a:r>
              <a:rPr lang="en-US" sz="1600" b="0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Thesis: software moat → reusable hardware → multi-vertical scale.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2" name="TextBox 6"/>
          <p:cNvSpPr/>
          <p:nvPr/>
        </p:nvSpPr>
        <p:spPr>
          <a:xfrm>
            <a:off x="822960" y="5303520"/>
            <a:ext cx="10058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5c6570"/>
                </a:solidFill>
                <a:effectLst/>
                <a:uFillTx/>
                <a:latin typeface="Calibri"/>
              </a:rPr>
              <a:t>Let's talk.  ·  Moko Industries  ·   Pre-Seed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3" name="TextBox 7"/>
          <p:cNvSpPr/>
          <p:nvPr/>
        </p:nvSpPr>
        <p:spPr>
          <a:xfrm>
            <a:off x="502920" y="6446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MOKO INDUSTRIES  ·  PRE-SEED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Box 8"/>
          <p:cNvSpPr/>
          <p:nvPr/>
        </p:nvSpPr>
        <p:spPr>
          <a:xfrm>
            <a:off x="10515600" y="6446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a929c"/>
                </a:solidFill>
                <a:effectLst/>
                <a:uFillTx/>
                <a:latin typeface="Calibri"/>
              </a:rPr>
              <a:t>18 / 18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Rectangle 9"/>
          <p:cNvSpPr/>
          <p:nvPr/>
        </p:nvSpPr>
        <p:spPr>
          <a:xfrm>
            <a:off x="502920" y="6355080"/>
            <a:ext cx="11182680" cy="13320"/>
          </a:xfrm>
          <a:prstGeom prst="rect">
            <a:avLst/>
          </a:prstGeom>
          <a:solidFill>
            <a:srgbClr val="dee3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1320" bIns="-313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Application>LibreOffice/25.8.7.2$Windows_X86_64 LibreOffice_project/e9cfafff50477fae0fcf42925ebd2aec2bdc5df4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en-US</dc:language>
  <cp:lastModifiedBy/>
  <dcterms:modified xsi:type="dcterms:W3CDTF">2026-08-30T21:05:04Z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